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66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0869926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83942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53270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93317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84190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97218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43519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64334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1264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68024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046558"/>
            <a:ext cx="7772400" cy="1102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1pPr>
            <a:lvl2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2pPr>
            <a:lvl3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3pPr>
            <a:lvl4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4pPr>
            <a:lvl5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5pPr>
            <a:lvl6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6pPr>
            <a:lvl7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7pPr>
            <a:lvl8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8pPr>
            <a:lvl9pPr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182817"/>
            <a:ext cx="7772400" cy="838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200"/>
            </a:lvl2pPr>
            <a:lvl3pPr>
              <a:spcBef>
                <a:spcPts val="0"/>
              </a:spcBef>
              <a:buSzPct val="100000"/>
              <a:buNone/>
              <a:defRPr sz="3200"/>
            </a:lvl3pPr>
            <a:lvl4pPr>
              <a:spcBef>
                <a:spcPts val="0"/>
              </a:spcBef>
              <a:buSzPct val="100000"/>
              <a:buNone/>
              <a:defRPr sz="3200"/>
            </a:lvl4pPr>
            <a:lvl5pPr>
              <a:spcBef>
                <a:spcPts val="0"/>
              </a:spcBef>
              <a:buSzPct val="100000"/>
              <a:buNone/>
              <a:defRPr sz="3200"/>
            </a:lvl5pPr>
            <a:lvl6pPr>
              <a:spcBef>
                <a:spcPts val="0"/>
              </a:spcBef>
              <a:buSzPct val="100000"/>
              <a:buNone/>
              <a:defRPr sz="3200"/>
            </a:lvl6pPr>
            <a:lvl7pPr>
              <a:spcBef>
                <a:spcPts val="0"/>
              </a:spcBef>
              <a:buSzPct val="100000"/>
              <a:buNone/>
              <a:defRPr sz="3200"/>
            </a:lvl7pPr>
            <a:lvl8pPr>
              <a:spcBef>
                <a:spcPts val="0"/>
              </a:spcBef>
              <a:buSzPct val="100000"/>
              <a:buNone/>
              <a:defRPr sz="3200"/>
            </a:lvl8pPr>
            <a:lvl9pPr>
              <a:spcBef>
                <a:spcPts val="0"/>
              </a:spcBef>
              <a:buSzPct val="100000"/>
              <a:buNone/>
              <a:defRPr sz="3200"/>
            </a:lvl9pPr>
          </a:lstStyle>
          <a:p>
            <a:endParaRPr/>
          </a:p>
        </p:txBody>
      </p:sp>
      <p:grpSp>
        <p:nvGrpSpPr>
          <p:cNvPr id="12" name="Shape 12"/>
          <p:cNvGrpSpPr/>
          <p:nvPr/>
        </p:nvGrpSpPr>
        <p:grpSpPr>
          <a:xfrm>
            <a:off x="0" y="3461599"/>
            <a:ext cx="9144000" cy="1647971"/>
            <a:chOff x="0" y="3690482"/>
            <a:chExt cx="9144000" cy="850171"/>
          </a:xfrm>
        </p:grpSpPr>
        <p:sp>
          <p:nvSpPr>
            <p:cNvPr id="13" name="Shape 13"/>
            <p:cNvSpPr/>
            <p:nvPr/>
          </p:nvSpPr>
          <p:spPr>
            <a:xfrm>
              <a:off x="0" y="4419321"/>
              <a:ext cx="9144000" cy="7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0" y="3956051"/>
              <a:ext cx="9144000" cy="18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0" y="4186767"/>
              <a:ext cx="9144000" cy="1337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0" y="4320625"/>
              <a:ext cx="9144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0" y="4478853"/>
              <a:ext cx="9144000" cy="6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607475" y="4922273"/>
            <a:ext cx="548699" cy="221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>
                <a:solidFill>
                  <a:srgbClr val="FFA711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FFA711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FFA711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FFA711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FFA711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FFA711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FFA711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FFA711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FFA711"/>
                </a:solidFill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25" name="Shape 25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26" name="Shape 26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607475" y="4922273"/>
            <a:ext cx="548699" cy="221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266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266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>
            <a:endParaRPr/>
          </a:p>
        </p:txBody>
      </p:sp>
      <p:grpSp>
        <p:nvGrpSpPr>
          <p:cNvPr id="34" name="Shape 34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35" name="Shape 35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607475" y="4922273"/>
            <a:ext cx="548699" cy="221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41" name="Shape 41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42" name="Shape 42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607475" y="4922273"/>
            <a:ext cx="548699" cy="221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471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rgbClr val="FFA711"/>
              </a:buClr>
              <a:buSzPct val="100000"/>
              <a:buNone/>
              <a:defRPr sz="1400">
                <a:solidFill>
                  <a:srgbClr val="FFA711"/>
                </a:solidFill>
              </a:defRPr>
            </a:lvl1pPr>
          </a:lstStyle>
          <a:p>
            <a:endParaRPr/>
          </a:p>
        </p:txBody>
      </p:sp>
      <p:grpSp>
        <p:nvGrpSpPr>
          <p:cNvPr id="48" name="Shape 48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49" name="Shape 49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607475" y="4922273"/>
            <a:ext cx="548699" cy="221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Shape 54"/>
          <p:cNvGrpSpPr/>
          <p:nvPr/>
        </p:nvGrpSpPr>
        <p:grpSpPr>
          <a:xfrm>
            <a:off x="0" y="3461599"/>
            <a:ext cx="9144000" cy="1647971"/>
            <a:chOff x="0" y="3690482"/>
            <a:chExt cx="9144000" cy="850171"/>
          </a:xfrm>
        </p:grpSpPr>
        <p:sp>
          <p:nvSpPr>
            <p:cNvPr id="55" name="Shape 55"/>
            <p:cNvSpPr/>
            <p:nvPr/>
          </p:nvSpPr>
          <p:spPr>
            <a:xfrm>
              <a:off x="0" y="4419321"/>
              <a:ext cx="9144000" cy="7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0" y="3956051"/>
              <a:ext cx="9144000" cy="18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0" y="4186767"/>
              <a:ext cx="9144000" cy="1337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0" name="Shape 60"/>
            <p:cNvSpPr/>
            <p:nvPr/>
          </p:nvSpPr>
          <p:spPr>
            <a:xfrm>
              <a:off x="0" y="4320625"/>
              <a:ext cx="9144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1" name="Shape 61"/>
            <p:cNvSpPr/>
            <p:nvPr/>
          </p:nvSpPr>
          <p:spPr>
            <a:xfrm>
              <a:off x="0" y="4478853"/>
              <a:ext cx="9144000" cy="6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607475" y="4922273"/>
            <a:ext cx="548699" cy="221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0F23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defRPr sz="32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560"/>
              </a:spcBef>
              <a:buClr>
                <a:schemeClr val="lt2"/>
              </a:buClr>
              <a:buSzPct val="100000"/>
              <a:buFont typeface="Georgia"/>
              <a:defRPr sz="28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lt2"/>
              </a:buClr>
              <a:buSzPct val="100000"/>
              <a:buFont typeface="Georgia"/>
              <a:defRPr sz="24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" name="Shape 7"/>
          <p:cNvSpPr/>
          <p:nvPr/>
        </p:nvSpPr>
        <p:spPr>
          <a:xfrm>
            <a:off x="0" y="990"/>
            <a:ext cx="9144000" cy="88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607475" y="4922273"/>
            <a:ext cx="548699" cy="221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uralking.com/domestics/consumables/pop-and-soda/diet-coca-cola-12-pack-coke-diet-12-p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hristmaspartygameideas.com/2011/christmas-party-game-hershey-kiss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ctrTitle"/>
          </p:nvPr>
        </p:nvSpPr>
        <p:spPr>
          <a:xfrm>
            <a:off x="1734975" y="797175"/>
            <a:ext cx="6400799" cy="15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</a:t>
            </a:r>
            <a:r>
              <a:rPr lang="en" sz="3000"/>
              <a:t>dding and Subtracting Integers and Unit Rate Prices</a:t>
            </a:r>
            <a:r>
              <a:rPr lang="en"/>
              <a:t>  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3014025" y="3730225"/>
            <a:ext cx="5121899" cy="871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By:Erica  and Lewis 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05976"/>
            <a:ext cx="8229600" cy="5241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      Unit Rate Price 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0" y="730075"/>
            <a:ext cx="5212200" cy="4129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Cross Multiply &amp; Divide 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1.you  have to solve  with the money they give you. 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2.what is the price ? 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3. you have to cross multiply with the price it is going to always be one because you wanna know how much 1 cost.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4.The first answer you get you are going to divide by the number that you have not used.  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5755200" y="1200150"/>
            <a:ext cx="3076799" cy="3396299"/>
          </a:xfrm>
          <a:prstGeom prst="rect">
            <a:avLst/>
          </a:prstGeom>
          <a:noFill/>
          <a:ln w="762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3000">
                <a:solidFill>
                  <a:srgbClr val="FF00FF"/>
                </a:solidFill>
              </a:rPr>
              <a:t>$10.00     X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en" sz="3000">
                <a:solidFill>
                  <a:srgbClr val="FF00FF"/>
                </a:solidFill>
              </a:rPr>
              <a:t>5          1   </a:t>
            </a:r>
          </a:p>
          <a:p>
            <a:pPr marL="0" indent="0" rtl="0">
              <a:spcBef>
                <a:spcPts val="0"/>
              </a:spcBef>
              <a:buNone/>
            </a:pPr>
            <a:r>
              <a:rPr lang="en" sz="3000">
                <a:solidFill>
                  <a:srgbClr val="FF00FF"/>
                </a:solidFill>
              </a:rPr>
              <a:t> </a:t>
            </a:r>
            <a:r>
              <a:rPr lang="en" sz="2400">
                <a:solidFill>
                  <a:srgbClr val="FF00FF"/>
                </a:solidFill>
              </a:rPr>
              <a:t>$10.00 x 1 = $10.00</a:t>
            </a:r>
          </a:p>
          <a:p>
            <a:pPr marL="0" indent="0" rtl="0">
              <a:spcBef>
                <a:spcPts val="0"/>
              </a:spcBef>
              <a:buNone/>
            </a:pPr>
            <a:r>
              <a:rPr lang="en" sz="3000">
                <a:solidFill>
                  <a:srgbClr val="FF00FF"/>
                </a:solidFill>
              </a:rPr>
              <a:t> $10.00    5 = 2</a:t>
            </a:r>
          </a:p>
          <a:p>
            <a:pPr marL="457200" indent="0" rtl="0">
              <a:spcBef>
                <a:spcPts val="0"/>
              </a:spcBef>
              <a:buNone/>
            </a:pPr>
            <a:r>
              <a:rPr lang="en" sz="3000">
                <a:solidFill>
                  <a:srgbClr val="FF00FF"/>
                </a:solidFill>
              </a:rPr>
              <a:t>x = 2     </a:t>
            </a:r>
          </a:p>
        </p:txBody>
      </p:sp>
      <p:cxnSp>
        <p:nvCxnSpPr>
          <p:cNvPr id="74" name="Shape 74"/>
          <p:cNvCxnSpPr/>
          <p:nvPr/>
        </p:nvCxnSpPr>
        <p:spPr>
          <a:xfrm>
            <a:off x="6066350" y="1780025"/>
            <a:ext cx="436800" cy="0"/>
          </a:xfrm>
          <a:prstGeom prst="straightConnector1">
            <a:avLst/>
          </a:prstGeom>
          <a:noFill/>
          <a:ln w="76200" cap="flat">
            <a:solidFill>
              <a:srgbClr val="FF00FF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75" name="Shape 75"/>
          <p:cNvSpPr/>
          <p:nvPr/>
        </p:nvSpPr>
        <p:spPr>
          <a:xfrm>
            <a:off x="6900000" y="1441500"/>
            <a:ext cx="436800" cy="524100"/>
          </a:xfrm>
          <a:prstGeom prst="mathEqual">
            <a:avLst>
              <a:gd name="adj1" fmla="val 23520"/>
              <a:gd name="adj2" fmla="val 1176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76" name="Shape 76"/>
          <p:cNvCxnSpPr/>
          <p:nvPr/>
        </p:nvCxnSpPr>
        <p:spPr>
          <a:xfrm>
            <a:off x="7404002" y="1771626"/>
            <a:ext cx="560100" cy="16799"/>
          </a:xfrm>
          <a:prstGeom prst="straightConnector1">
            <a:avLst/>
          </a:prstGeom>
          <a:noFill/>
          <a:ln w="76200" cap="flat">
            <a:solidFill>
              <a:srgbClr val="FF00FF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7" name="Shape 77"/>
          <p:cNvCxnSpPr/>
          <p:nvPr/>
        </p:nvCxnSpPr>
        <p:spPr>
          <a:xfrm>
            <a:off x="5842400" y="1365050"/>
            <a:ext cx="2107800" cy="720899"/>
          </a:xfrm>
          <a:prstGeom prst="straightConnector1">
            <a:avLst/>
          </a:prstGeom>
          <a:noFill/>
          <a:ln w="38100" cap="flat">
            <a:solidFill>
              <a:srgbClr val="FFFF00"/>
            </a:solidFill>
            <a:prstDash val="solid"/>
            <a:round/>
            <a:headEnd type="stealth" w="lg" len="lg"/>
            <a:tailEnd type="none" w="lg" len="lg"/>
          </a:ln>
        </p:spPr>
      </p:cxnSp>
      <p:sp>
        <p:nvSpPr>
          <p:cNvPr id="78" name="Shape 78"/>
          <p:cNvSpPr/>
          <p:nvPr/>
        </p:nvSpPr>
        <p:spPr>
          <a:xfrm>
            <a:off x="7088850" y="2710275"/>
            <a:ext cx="409500" cy="476699"/>
          </a:xfrm>
          <a:prstGeom prst="mathDivide">
            <a:avLst>
              <a:gd name="adj1" fmla="val 23520"/>
              <a:gd name="adj2" fmla="val 5880"/>
              <a:gd name="adj3" fmla="val 11760"/>
            </a:avLst>
          </a:prstGeom>
          <a:solidFill>
            <a:schemeClr val="lt2"/>
          </a:solidFill>
          <a:ln w="19050" cap="flat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1513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Unit Rate Price 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117200" y="1063375"/>
            <a:ext cx="8229600" cy="3630300"/>
          </a:xfrm>
          <a:prstGeom prst="rect">
            <a:avLst/>
          </a:prstGeom>
          <a:ln w="9525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Mrs. Jenkins is going to the store to get 3 packs 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of Diet Coca Cola for $10.00.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    </a:t>
            </a:r>
            <a:r>
              <a:rPr lang="en" sz="2400">
                <a:solidFill>
                  <a:srgbClr val="4A86E8"/>
                </a:solidFill>
              </a:rPr>
              <a:t>$ 10.00            X 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solidFill>
                  <a:srgbClr val="4A86E8"/>
                </a:solidFill>
              </a:rPr>
              <a:t>       3 packs          1 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solidFill>
                  <a:srgbClr val="4A86E8"/>
                </a:solidFill>
              </a:rPr>
              <a:t>   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solidFill>
                  <a:srgbClr val="4A86E8"/>
                </a:solidFill>
              </a:rPr>
              <a:t>  Cross Multiply and  Divide </a:t>
            </a:r>
          </a:p>
          <a:p>
            <a:pPr rtl="0">
              <a:spcBef>
                <a:spcPts val="0"/>
              </a:spcBef>
              <a:buNone/>
            </a:pPr>
            <a:r>
              <a:rPr lang="en" sz="2400">
                <a:solidFill>
                  <a:srgbClr val="4A86E8"/>
                </a:solidFill>
              </a:rPr>
              <a:t>   $10.00 x 1 = $10.00    3 = $3.33 each pack </a:t>
            </a:r>
          </a:p>
          <a:p>
            <a:pPr>
              <a:spcBef>
                <a:spcPts val="0"/>
              </a:spcBef>
              <a:buNone/>
            </a:pPr>
            <a:r>
              <a:rPr lang="en" sz="2400">
                <a:solidFill>
                  <a:srgbClr val="4A86E8"/>
                </a:solidFill>
              </a:rPr>
              <a:t> X = $3.33  each pack </a:t>
            </a:r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4725" y="1932900"/>
            <a:ext cx="2279650" cy="139797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6" name="Shape 86"/>
          <p:cNvCxnSpPr/>
          <p:nvPr/>
        </p:nvCxnSpPr>
        <p:spPr>
          <a:xfrm>
            <a:off x="698925" y="2282375"/>
            <a:ext cx="709799" cy="0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7" name="Shape 87"/>
          <p:cNvCxnSpPr/>
          <p:nvPr/>
        </p:nvCxnSpPr>
        <p:spPr>
          <a:xfrm rot="10800000" flipH="1">
            <a:off x="2140350" y="2276975"/>
            <a:ext cx="687900" cy="10799"/>
          </a:xfrm>
          <a:prstGeom prst="straightConnector1">
            <a:avLst/>
          </a:prstGeom>
          <a:noFill/>
          <a:ln w="76200" cap="flat">
            <a:solidFill>
              <a:srgbClr val="FF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88" name="Shape 88"/>
          <p:cNvCxnSpPr/>
          <p:nvPr/>
        </p:nvCxnSpPr>
        <p:spPr>
          <a:xfrm rot="10800000">
            <a:off x="906449" y="1998275"/>
            <a:ext cx="1583400" cy="557099"/>
          </a:xfrm>
          <a:prstGeom prst="straightConnector1">
            <a:avLst/>
          </a:prstGeom>
          <a:noFill/>
          <a:ln w="38100" cap="flat">
            <a:solidFill>
              <a:srgbClr val="00FF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89" name="Shape 89"/>
          <p:cNvSpPr/>
          <p:nvPr/>
        </p:nvSpPr>
        <p:spPr>
          <a:xfrm>
            <a:off x="3145300" y="3341225"/>
            <a:ext cx="262199" cy="447899"/>
          </a:xfrm>
          <a:prstGeom prst="mathDivide">
            <a:avLst>
              <a:gd name="adj1" fmla="val 23520"/>
              <a:gd name="adj2" fmla="val 5880"/>
              <a:gd name="adj3" fmla="val 1176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05976"/>
            <a:ext cx="8229600" cy="469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unit rate Price</a:t>
            </a:r>
          </a:p>
        </p:txBody>
      </p:sp>
      <p:cxnSp>
        <p:nvCxnSpPr>
          <p:cNvPr id="95" name="Shape 95"/>
          <p:cNvCxnSpPr/>
          <p:nvPr/>
        </p:nvCxnSpPr>
        <p:spPr>
          <a:xfrm>
            <a:off x="513250" y="2009350"/>
            <a:ext cx="851699" cy="0"/>
          </a:xfrm>
          <a:prstGeom prst="straightConnector1">
            <a:avLst/>
          </a:prstGeom>
          <a:noFill/>
          <a:ln w="7620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96" name="Shape 96"/>
          <p:cNvCxnSpPr/>
          <p:nvPr/>
        </p:nvCxnSpPr>
        <p:spPr>
          <a:xfrm>
            <a:off x="1572525" y="2053025"/>
            <a:ext cx="764399" cy="0"/>
          </a:xfrm>
          <a:prstGeom prst="straightConnector1">
            <a:avLst/>
          </a:prstGeom>
          <a:noFill/>
          <a:ln w="7620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97" name="Shape 97"/>
          <p:cNvSpPr/>
          <p:nvPr/>
        </p:nvSpPr>
        <p:spPr>
          <a:xfrm>
            <a:off x="3057950" y="2652425"/>
            <a:ext cx="338400" cy="491700"/>
          </a:xfrm>
          <a:prstGeom prst="mathDivide">
            <a:avLst>
              <a:gd name="adj1" fmla="val 23520"/>
              <a:gd name="adj2" fmla="val 5880"/>
              <a:gd name="adj3" fmla="val 1176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98" name="Shape 98"/>
          <p:cNvCxnSpPr/>
          <p:nvPr/>
        </p:nvCxnSpPr>
        <p:spPr>
          <a:xfrm>
            <a:off x="600625" y="1758175"/>
            <a:ext cx="1550700" cy="469499"/>
          </a:xfrm>
          <a:prstGeom prst="straightConnector1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type="stealth" w="lg" len="lg"/>
            <a:tailEnd type="none" w="lg" len="lg"/>
          </a:ln>
        </p:spPr>
      </p:cxnSp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59575" y="2107650"/>
            <a:ext cx="2781300" cy="1600199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273000" y="730150"/>
            <a:ext cx="8229600" cy="3779999"/>
          </a:xfrm>
          <a:prstGeom prst="rect">
            <a:avLst/>
          </a:prstGeom>
          <a:ln w="381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Mrs.Batten has to buy 2 bags of hershey kisses candy for $6.00.        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   </a:t>
            </a:r>
            <a:r>
              <a:rPr lang="en" sz="2400">
                <a:solidFill>
                  <a:srgbClr val="FFFF00"/>
                </a:solidFill>
              </a:rPr>
              <a:t>$6.00       X</a:t>
            </a:r>
            <a:r>
              <a:rPr lang="en" sz="2400"/>
              <a:t>  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     </a:t>
            </a:r>
            <a:r>
              <a:rPr lang="en" sz="2400">
                <a:solidFill>
                  <a:srgbClr val="FFFF00"/>
                </a:solidFill>
              </a:rPr>
              <a:t> 2              1</a:t>
            </a:r>
            <a:r>
              <a:rPr lang="en" sz="2400"/>
              <a:t>      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        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	$6.00 x 1=$6.00      2 = 3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X = 3 each bag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Adding and Subtracting Integers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120125" y="205975"/>
            <a:ext cx="8850600" cy="1115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  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en"/>
              <a:t>Adding Integers you have to do a T chart.Then who wins? </a:t>
            </a:r>
          </a:p>
          <a:p>
            <a:pPr indent="457200" rtl="0">
              <a:spcBef>
                <a:spcPts val="0"/>
              </a:spcBef>
              <a:buNone/>
            </a:pPr>
            <a:r>
              <a:rPr lang="en"/>
              <a:t>by how many?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Subtracting Integers you have to do Keep,Change,Change.Then T chart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     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 txBox="1"/>
          <p:nvPr/>
        </p:nvSpPr>
        <p:spPr>
          <a:xfrm>
            <a:off x="6606850" y="3406800"/>
            <a:ext cx="6290099" cy="733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 txBox="1"/>
          <p:nvPr/>
        </p:nvSpPr>
        <p:spPr>
          <a:xfrm>
            <a:off x="1255850" y="4280800"/>
            <a:ext cx="6290099" cy="810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09" name="Shape 109"/>
          <p:cNvCxnSpPr/>
          <p:nvPr/>
        </p:nvCxnSpPr>
        <p:spPr>
          <a:xfrm>
            <a:off x="8187634" y="2716612"/>
            <a:ext cx="61800" cy="1361399"/>
          </a:xfrm>
          <a:prstGeom prst="straightConnector1">
            <a:avLst/>
          </a:prstGeom>
          <a:noFill/>
          <a:ln w="114300" cap="flat">
            <a:solidFill>
              <a:srgbClr val="FFFF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0" name="Shape 110"/>
          <p:cNvCxnSpPr/>
          <p:nvPr/>
        </p:nvCxnSpPr>
        <p:spPr>
          <a:xfrm rot="10800000" flipH="1">
            <a:off x="7458875" y="3090587"/>
            <a:ext cx="1403399" cy="3000"/>
          </a:xfrm>
          <a:prstGeom prst="straightConnector1">
            <a:avLst/>
          </a:prstGeom>
          <a:noFill/>
          <a:ln w="114300" cap="flat">
            <a:solidFill>
              <a:srgbClr val="FFFF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1" name="Shape 111"/>
          <p:cNvSpPr/>
          <p:nvPr/>
        </p:nvSpPr>
        <p:spPr>
          <a:xfrm>
            <a:off x="7545950" y="2578487"/>
            <a:ext cx="486900" cy="445199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/>
          <p:nvPr/>
        </p:nvSpPr>
        <p:spPr>
          <a:xfrm>
            <a:off x="8249425" y="2578500"/>
            <a:ext cx="673800" cy="445199"/>
          </a:xfrm>
          <a:prstGeom prst="mathMinus">
            <a:avLst>
              <a:gd name="adj1" fmla="val 2352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             Adding Integers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163800" y="676825"/>
            <a:ext cx="8523000" cy="4575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          (</a:t>
            </a:r>
            <a:r>
              <a:rPr lang="en">
                <a:solidFill>
                  <a:srgbClr val="EB008B"/>
                </a:solidFill>
              </a:rPr>
              <a:t>-10</a:t>
            </a:r>
            <a:r>
              <a:rPr lang="en"/>
              <a:t>)+</a:t>
            </a:r>
            <a:r>
              <a:rPr lang="en">
                <a:solidFill>
                  <a:srgbClr val="FFFF00"/>
                </a:solidFill>
              </a:rPr>
              <a:t>5</a:t>
            </a:r>
            <a:r>
              <a:rPr lang="en"/>
              <a:t>= -5  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     who wins? -10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by how many? 5  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If they are on the same side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If they are on different side 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         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        </a:t>
            </a:r>
          </a:p>
        </p:txBody>
      </p:sp>
      <p:cxnSp>
        <p:nvCxnSpPr>
          <p:cNvPr id="119" name="Shape 119"/>
          <p:cNvCxnSpPr/>
          <p:nvPr/>
        </p:nvCxnSpPr>
        <p:spPr>
          <a:xfrm>
            <a:off x="6983675" y="1644250"/>
            <a:ext cx="32700" cy="1343099"/>
          </a:xfrm>
          <a:prstGeom prst="straightConnector1">
            <a:avLst/>
          </a:prstGeom>
          <a:noFill/>
          <a:ln w="76200" cap="flat">
            <a:solidFill>
              <a:srgbClr val="00FF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20" name="Shape 120"/>
          <p:cNvCxnSpPr/>
          <p:nvPr/>
        </p:nvCxnSpPr>
        <p:spPr>
          <a:xfrm>
            <a:off x="6235625" y="1987500"/>
            <a:ext cx="1528799" cy="21900"/>
          </a:xfrm>
          <a:prstGeom prst="straightConnector1">
            <a:avLst/>
          </a:prstGeom>
          <a:noFill/>
          <a:ln w="76200" cap="flat">
            <a:solidFill>
              <a:srgbClr val="00FF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21" name="Shape 121"/>
          <p:cNvSpPr/>
          <p:nvPr/>
        </p:nvSpPr>
        <p:spPr>
          <a:xfrm>
            <a:off x="6235625" y="1353900"/>
            <a:ext cx="731700" cy="633599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/>
          <p:nvPr/>
        </p:nvSpPr>
        <p:spPr>
          <a:xfrm>
            <a:off x="7032725" y="1353900"/>
            <a:ext cx="797100" cy="753599"/>
          </a:xfrm>
          <a:prstGeom prst="mathMinus">
            <a:avLst>
              <a:gd name="adj1" fmla="val 2352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3" name="Shape 123"/>
          <p:cNvSpPr txBox="1"/>
          <p:nvPr/>
        </p:nvSpPr>
        <p:spPr>
          <a:xfrm>
            <a:off x="6235625" y="1987500"/>
            <a:ext cx="1528799" cy="524399"/>
          </a:xfrm>
          <a:prstGeom prst="rect">
            <a:avLst/>
          </a:prstGeom>
          <a:noFill/>
          <a:ln w="9525" cap="flat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FFFF00"/>
                </a:solidFill>
              </a:rPr>
              <a:t>                               5                 </a:t>
            </a:r>
            <a:r>
              <a:rPr lang="en">
                <a:solidFill>
                  <a:srgbClr val="EB008B"/>
                </a:solidFill>
              </a:rPr>
              <a:t>-10</a:t>
            </a:r>
          </a:p>
        </p:txBody>
      </p:sp>
      <p:sp>
        <p:nvSpPr>
          <p:cNvPr id="124" name="Shape 124"/>
          <p:cNvSpPr/>
          <p:nvPr/>
        </p:nvSpPr>
        <p:spPr>
          <a:xfrm>
            <a:off x="5110900" y="3555200"/>
            <a:ext cx="797100" cy="923399"/>
          </a:xfrm>
          <a:prstGeom prst="mathMinus">
            <a:avLst>
              <a:gd name="adj1" fmla="val 23520"/>
            </a:avLst>
          </a:prstGeom>
          <a:solidFill>
            <a:schemeClr val="lt2"/>
          </a:solidFill>
          <a:ln w="19050" cap="flat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/>
          <p:nvPr/>
        </p:nvSpPr>
        <p:spPr>
          <a:xfrm>
            <a:off x="5187250" y="3053825"/>
            <a:ext cx="797100" cy="753599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 w="19050" cap="flat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        Subtracting Integers 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                   K C  C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                 12-(-21)=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12+(+21)=                                          12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                                                            21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Keep,Change,Change                   + 33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then you do T chart 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32" name="Shape 132"/>
          <p:cNvCxnSpPr/>
          <p:nvPr/>
        </p:nvCxnSpPr>
        <p:spPr>
          <a:xfrm>
            <a:off x="7060000" y="1774500"/>
            <a:ext cx="43800" cy="1594499"/>
          </a:xfrm>
          <a:prstGeom prst="straightConnector1">
            <a:avLst/>
          </a:prstGeom>
          <a:noFill/>
          <a:ln w="7620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33" name="Shape 133"/>
          <p:cNvCxnSpPr/>
          <p:nvPr/>
        </p:nvCxnSpPr>
        <p:spPr>
          <a:xfrm rot="10800000">
            <a:off x="6454000" y="2369725"/>
            <a:ext cx="1255799" cy="0"/>
          </a:xfrm>
          <a:prstGeom prst="straightConnector1">
            <a:avLst/>
          </a:prstGeom>
          <a:noFill/>
          <a:ln w="7620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34" name="Shape 134"/>
          <p:cNvSpPr/>
          <p:nvPr/>
        </p:nvSpPr>
        <p:spPr>
          <a:xfrm>
            <a:off x="6404800" y="1774500"/>
            <a:ext cx="698999" cy="622499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>
              <a:solidFill>
                <a:srgbClr val="FFFF00"/>
              </a:solidFill>
            </a:endParaRPr>
          </a:p>
        </p:txBody>
      </p:sp>
      <p:sp>
        <p:nvSpPr>
          <p:cNvPr id="135" name="Shape 135"/>
          <p:cNvSpPr/>
          <p:nvPr/>
        </p:nvSpPr>
        <p:spPr>
          <a:xfrm>
            <a:off x="7060000" y="1657050"/>
            <a:ext cx="698999" cy="857400"/>
          </a:xfrm>
          <a:prstGeom prst="mathMinus">
            <a:avLst>
              <a:gd name="adj1" fmla="val 2352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136" name="Shape 136"/>
          <p:cNvCxnSpPr/>
          <p:nvPr/>
        </p:nvCxnSpPr>
        <p:spPr>
          <a:xfrm rot="10800000">
            <a:off x="6388449" y="3199599"/>
            <a:ext cx="731700" cy="21900"/>
          </a:xfrm>
          <a:prstGeom prst="straightConnector1">
            <a:avLst/>
          </a:prstGeom>
          <a:noFill/>
          <a:ln w="76200" cap="flat">
            <a:solidFill>
              <a:srgbClr val="0000FF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37" name="Shape 137"/>
          <p:cNvSpPr/>
          <p:nvPr/>
        </p:nvSpPr>
        <p:spPr>
          <a:xfrm>
            <a:off x="5962525" y="2533550"/>
            <a:ext cx="611699" cy="529499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 w="19050" cap="flat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    Subtracting Integers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 You have to do </a:t>
            </a:r>
            <a:r>
              <a:rPr lang="en">
                <a:solidFill>
                  <a:srgbClr val="FFFF00"/>
                </a:solidFill>
              </a:rPr>
              <a:t>K</a:t>
            </a:r>
            <a:r>
              <a:rPr lang="en"/>
              <a:t>eep,</a:t>
            </a:r>
            <a:r>
              <a:rPr lang="en">
                <a:solidFill>
                  <a:srgbClr val="FFFF00"/>
                </a:solidFill>
              </a:rPr>
              <a:t>C</a:t>
            </a:r>
            <a:r>
              <a:rPr lang="en"/>
              <a:t>hange,</a:t>
            </a:r>
            <a:r>
              <a:rPr lang="en">
                <a:solidFill>
                  <a:srgbClr val="FFFF00"/>
                </a:solidFill>
              </a:rPr>
              <a:t>C</a:t>
            </a:r>
            <a:r>
              <a:rPr lang="en"/>
              <a:t>hange than T chart                      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   </a:t>
            </a:r>
            <a:r>
              <a:rPr lang="en">
                <a:solidFill>
                  <a:srgbClr val="FFFF00"/>
                </a:solidFill>
              </a:rPr>
              <a:t>K    C   C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  </a:t>
            </a:r>
            <a:r>
              <a:rPr lang="en">
                <a:solidFill>
                  <a:srgbClr val="FF00FF"/>
                </a:solidFill>
              </a:rPr>
              <a:t>50</a:t>
            </a:r>
            <a:r>
              <a:rPr lang="en"/>
              <a:t>-(</a:t>
            </a:r>
            <a:r>
              <a:rPr lang="en">
                <a:solidFill>
                  <a:srgbClr val="00FF00"/>
                </a:solidFill>
              </a:rPr>
              <a:t>-30</a:t>
            </a:r>
            <a:r>
              <a:rPr lang="en"/>
              <a:t>)=          </a:t>
            </a:r>
            <a:r>
              <a:rPr lang="en">
                <a:solidFill>
                  <a:srgbClr val="FF00FF"/>
                </a:solidFill>
              </a:rPr>
              <a:t>50</a:t>
            </a:r>
            <a:r>
              <a:rPr lang="en"/>
              <a:t>+</a:t>
            </a:r>
            <a:r>
              <a:rPr lang="en">
                <a:solidFill>
                  <a:srgbClr val="00FF00"/>
                </a:solidFill>
              </a:rPr>
              <a:t>30</a:t>
            </a:r>
            <a:r>
              <a:rPr lang="en"/>
              <a:t>=</a:t>
            </a:r>
            <a:r>
              <a:rPr lang="en">
                <a:solidFill>
                  <a:srgbClr val="0000FF"/>
                </a:solidFill>
              </a:rPr>
              <a:t>80</a:t>
            </a:r>
            <a:r>
              <a:rPr lang="en"/>
              <a:t>                  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                                                                 </a:t>
            </a:r>
            <a:r>
              <a:rPr lang="en">
                <a:solidFill>
                  <a:srgbClr val="FF00FF"/>
                </a:solidFill>
              </a:rPr>
              <a:t> 50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                                                                 </a:t>
            </a:r>
            <a:r>
              <a:rPr lang="en">
                <a:solidFill>
                  <a:srgbClr val="00FF00"/>
                </a:solidFill>
              </a:rPr>
              <a:t>  30</a:t>
            </a:r>
            <a:r>
              <a:rPr lang="en"/>
              <a:t>                </a:t>
            </a:r>
          </a:p>
        </p:txBody>
      </p:sp>
      <p:cxnSp>
        <p:nvCxnSpPr>
          <p:cNvPr id="144" name="Shape 144"/>
          <p:cNvCxnSpPr/>
          <p:nvPr/>
        </p:nvCxnSpPr>
        <p:spPr>
          <a:xfrm>
            <a:off x="7759100" y="2966925"/>
            <a:ext cx="0" cy="1376100"/>
          </a:xfrm>
          <a:prstGeom prst="straightConnector1">
            <a:avLst/>
          </a:prstGeom>
          <a:noFill/>
          <a:ln w="7620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45" name="Shape 145"/>
          <p:cNvCxnSpPr/>
          <p:nvPr/>
        </p:nvCxnSpPr>
        <p:spPr>
          <a:xfrm>
            <a:off x="7125650" y="3352600"/>
            <a:ext cx="1266900" cy="0"/>
          </a:xfrm>
          <a:prstGeom prst="straightConnector1">
            <a:avLst/>
          </a:prstGeom>
          <a:noFill/>
          <a:ln w="76200" cap="flat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46" name="Shape 146"/>
          <p:cNvSpPr/>
          <p:nvPr/>
        </p:nvSpPr>
        <p:spPr>
          <a:xfrm>
            <a:off x="7158375" y="2784700"/>
            <a:ext cx="600600" cy="567900"/>
          </a:xfrm>
          <a:prstGeom prst="mathPlus">
            <a:avLst>
              <a:gd name="adj1" fmla="val 2352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7" name="Shape 147"/>
          <p:cNvSpPr/>
          <p:nvPr/>
        </p:nvSpPr>
        <p:spPr>
          <a:xfrm>
            <a:off x="7759225" y="2839300"/>
            <a:ext cx="698999" cy="567900"/>
          </a:xfrm>
          <a:prstGeom prst="mathMinus">
            <a:avLst>
              <a:gd name="adj1" fmla="val 2352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References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indent="457200" rtl="0">
              <a:spcBef>
                <a:spcPts val="0"/>
              </a:spcBef>
              <a:buNone/>
            </a:pPr>
            <a:r>
              <a:rPr lang="en" sz="2400" u="sng">
                <a:solidFill>
                  <a:schemeClr val="hlink"/>
                </a:solidFill>
                <a:hlinkClick r:id="rId3"/>
              </a:rPr>
              <a:t>http://www.ruralking.com/domestics/consumables/pop-and-soda/diet-coca-cola-12-pack-coke-diet-12-p.html</a:t>
            </a:r>
            <a:r>
              <a:rPr lang="en" sz="2400"/>
              <a:t>  (coca cola picture)                                                               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indent="457200" rtl="0">
              <a:spcBef>
                <a:spcPts val="0"/>
              </a:spcBef>
              <a:buNone/>
            </a:pPr>
            <a:r>
              <a:rPr lang="en" sz="2400" u="sng">
                <a:solidFill>
                  <a:schemeClr val="hlink"/>
                </a:solidFill>
                <a:hlinkClick r:id="rId4"/>
              </a:rPr>
              <a:t>http://www.christmaspartygameideas.com/2011/christmas-party-game-hershey-kisses/</a:t>
            </a:r>
            <a:r>
              <a:rPr lang="en" sz="2400"/>
              <a:t>(hershays kisses)</a:t>
            </a:r>
          </a:p>
          <a:p>
            <a:pPr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olor-strip">
  <a:themeElements>
    <a:clrScheme name="Custom 458">
      <a:dk1>
        <a:srgbClr val="6A0212"/>
      </a:dk1>
      <a:lt1>
        <a:srgbClr val="B43C3E"/>
      </a:lt1>
      <a:dk2>
        <a:srgbClr val="000000"/>
      </a:dk2>
      <a:lt2>
        <a:srgbClr val="E9E0C9"/>
      </a:lt2>
      <a:accent1>
        <a:srgbClr val="D60030"/>
      </a:accent1>
      <a:accent2>
        <a:srgbClr val="FFA711"/>
      </a:accent2>
      <a:accent3>
        <a:srgbClr val="709E0B"/>
      </a:accent3>
      <a:accent4>
        <a:srgbClr val="006985"/>
      </a:accent4>
      <a:accent5>
        <a:srgbClr val="3A1E5E"/>
      </a:accent5>
      <a:accent6>
        <a:srgbClr val="FF6428"/>
      </a:accent6>
      <a:hlink>
        <a:srgbClr val="CDA43D"/>
      </a:hlink>
      <a:folHlink>
        <a:srgbClr val="744F1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</Words>
  <Application>Microsoft Office PowerPoint</Application>
  <PresentationFormat>On-screen Show (16:9)</PresentationFormat>
  <Paragraphs>69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Georgia</vt:lpstr>
      <vt:lpstr>color-strip</vt:lpstr>
      <vt:lpstr>Adding and Subtracting Integers and Unit Rate Prices  </vt:lpstr>
      <vt:lpstr>       Unit Rate Price </vt:lpstr>
      <vt:lpstr>Unit Rate Price </vt:lpstr>
      <vt:lpstr>unit rate Price</vt:lpstr>
      <vt:lpstr>Adding and Subtracting Integers</vt:lpstr>
      <vt:lpstr>              Adding Integers</vt:lpstr>
      <vt:lpstr>         Subtracting Integers </vt:lpstr>
      <vt:lpstr>     Subtracting Integers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and Subtracting Integers and Unit Rate Prices  </dc:title>
  <dc:creator>Amanda Batten</dc:creator>
  <cp:lastModifiedBy>Amanda Batten</cp:lastModifiedBy>
  <cp:revision>1</cp:revision>
  <dcterms:modified xsi:type="dcterms:W3CDTF">2015-03-31T14:42:14Z</dcterms:modified>
</cp:coreProperties>
</file>