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30911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937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36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2391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196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570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7390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8469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136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tc.usf.edu/clipart/41400/41477/rt_tri_55-35_41477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how.com/Solve-Two-Step-Algebraic-Equations" TargetMode="External"/><Relationship Id="rId5" Type="http://schemas.openxmlformats.org/officeDocument/2006/relationships/hyperlink" Target="http://www.1728.org/pytproof.htm" TargetMode="External"/><Relationship Id="rId4" Type="http://schemas.openxmlformats.org/officeDocument/2006/relationships/hyperlink" Target="http://ncalculators.com/number-conversion/pythagoras-theorem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 b="0"/>
              <a:t>Solving for X &amp;       Pythagorean theorem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262850" y="3835975"/>
            <a:ext cx="7772400" cy="78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By Salome Solorzano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March 24,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Pythagorean Theorem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0825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                   solving for A &amp; B =legs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"/>
              <a:t>                                       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                          solving for C = hypotenuse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131450"/>
            <a:ext cx="2545900" cy="1808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637" y="2880225"/>
            <a:ext cx="2144775" cy="1808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Shape 40"/>
          <p:cNvCxnSpPr/>
          <p:nvPr/>
        </p:nvCxnSpPr>
        <p:spPr>
          <a:xfrm>
            <a:off x="1052525" y="1707875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168525"/>
            <a:ext cx="51092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Pythagorean Theorem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35850"/>
            <a:ext cx="24890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</a:t>
            </a:r>
            <a:r>
              <a:rPr lang="en" baseline="30000"/>
              <a:t>2</a:t>
            </a:r>
            <a:r>
              <a:rPr lang="en"/>
              <a:t>+b</a:t>
            </a:r>
            <a:r>
              <a:rPr lang="en" baseline="30000"/>
              <a:t>2</a:t>
            </a:r>
            <a:r>
              <a:rPr lang="en"/>
              <a:t>=c</a:t>
            </a:r>
            <a:r>
              <a:rPr lang="en" baseline="30000"/>
              <a:t>2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22</a:t>
            </a:r>
            <a:r>
              <a:rPr lang="en" baseline="30000"/>
              <a:t>2</a:t>
            </a:r>
            <a:r>
              <a:rPr lang="en"/>
              <a:t>+b</a:t>
            </a:r>
            <a:r>
              <a:rPr lang="en" baseline="30000"/>
              <a:t>2</a:t>
            </a:r>
            <a:r>
              <a:rPr lang="en"/>
              <a:t>=</a:t>
            </a:r>
            <a:r>
              <a:rPr lang="en">
                <a:solidFill>
                  <a:srgbClr val="9FC5E8"/>
                </a:solidFill>
              </a:rPr>
              <a:t>23</a:t>
            </a:r>
            <a:r>
              <a:rPr lang="en" baseline="30000"/>
              <a:t>2</a:t>
            </a:r>
          </a:p>
          <a:p>
            <a:pPr rtl="0">
              <a:spcBef>
                <a:spcPts val="0"/>
              </a:spcBef>
              <a:buNone/>
            </a:pPr>
            <a:endParaRPr baseline="30000"/>
          </a:p>
        </p:txBody>
      </p:sp>
      <p:sp>
        <p:nvSpPr>
          <p:cNvPr id="47" name="Shape 47"/>
          <p:cNvSpPr txBox="1"/>
          <p:nvPr/>
        </p:nvSpPr>
        <p:spPr>
          <a:xfrm>
            <a:off x="3048300" y="1025925"/>
            <a:ext cx="2921400" cy="39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write problem out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times the</a:t>
            </a:r>
            <a:r>
              <a:rPr lang="en">
                <a:solidFill>
                  <a:srgbClr val="FF00FF"/>
                </a:solidFill>
              </a:rPr>
              <a:t> 22</a:t>
            </a:r>
            <a:r>
              <a:rPr lang="en">
                <a:solidFill>
                  <a:srgbClr val="A4C2F4"/>
                </a:solidFill>
              </a:rPr>
              <a:t> </a:t>
            </a:r>
            <a:r>
              <a:rPr lang="en"/>
              <a:t>by the same number (22) = </a:t>
            </a:r>
            <a:r>
              <a:rPr lang="en">
                <a:solidFill>
                  <a:srgbClr val="9900FF"/>
                </a:solidFill>
              </a:rPr>
              <a:t>484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do the same thing with the </a:t>
            </a:r>
            <a:r>
              <a:rPr lang="en">
                <a:solidFill>
                  <a:srgbClr val="A4C2F4"/>
                </a:solidFill>
              </a:rPr>
              <a:t>23 </a:t>
            </a:r>
            <a:r>
              <a:rPr lang="en"/>
              <a:t>= </a:t>
            </a:r>
            <a:r>
              <a:rPr lang="en">
                <a:solidFill>
                  <a:srgbClr val="00FF00"/>
                </a:solidFill>
              </a:rPr>
              <a:t>529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with the </a:t>
            </a:r>
            <a:r>
              <a:rPr lang="en">
                <a:solidFill>
                  <a:srgbClr val="9900FF"/>
                </a:solidFill>
              </a:rPr>
              <a:t>484 </a:t>
            </a:r>
            <a:r>
              <a:rPr lang="en"/>
              <a:t>subtract it from the same number (484) at equals 0 so you just cross it out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+b</a:t>
            </a:r>
            <a:r>
              <a:rPr lang="en" baseline="30000"/>
              <a:t>2 </a:t>
            </a:r>
            <a:r>
              <a:rPr lang="en"/>
              <a:t> comes down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then with the </a:t>
            </a:r>
            <a:r>
              <a:rPr lang="en">
                <a:solidFill>
                  <a:srgbClr val="00FF00"/>
                </a:solidFill>
              </a:rPr>
              <a:t>529 </a:t>
            </a:r>
            <a:r>
              <a:rPr lang="en"/>
              <a:t>subtract it by </a:t>
            </a:r>
            <a:r>
              <a:rPr lang="en">
                <a:solidFill>
                  <a:srgbClr val="FFFF00"/>
                </a:solidFill>
              </a:rPr>
              <a:t>484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what you do to one side you do the the other side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it equals to</a:t>
            </a:r>
            <a:r>
              <a:rPr lang="en">
                <a:solidFill>
                  <a:srgbClr val="FF0000"/>
                </a:solidFill>
              </a:rPr>
              <a:t> 6.7 </a:t>
            </a:r>
            <a:r>
              <a:rPr lang="en"/>
              <a:t>so that the anwer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6551236" y="2860486"/>
            <a:ext cx="1883251" cy="15930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6942175" y="3253800"/>
            <a:ext cx="812100" cy="5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6FA8DC"/>
                </a:solidFill>
              </a:rPr>
              <a:t>23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7319400" y="4453550"/>
            <a:ext cx="1032599" cy="5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22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457200" y="2182575"/>
            <a:ext cx="713700" cy="28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22x22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1759650" y="2219775"/>
            <a:ext cx="812100" cy="21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23x23</a:t>
            </a:r>
          </a:p>
        </p:txBody>
      </p:sp>
      <p:cxnSp>
        <p:nvCxnSpPr>
          <p:cNvPr id="53" name="Shape 53"/>
          <p:cNvCxnSpPr>
            <a:stCxn id="51" idx="2"/>
            <a:endCxn id="51" idx="2"/>
          </p:cNvCxnSpPr>
          <p:nvPr/>
        </p:nvCxnSpPr>
        <p:spPr>
          <a:xfrm>
            <a:off x="814050" y="2469974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" name="Shape 54"/>
          <p:cNvCxnSpPr/>
          <p:nvPr/>
        </p:nvCxnSpPr>
        <p:spPr>
          <a:xfrm>
            <a:off x="606750" y="2554775"/>
            <a:ext cx="170400" cy="180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5" name="Shape 55"/>
          <p:cNvCxnSpPr>
            <a:stCxn id="51" idx="2"/>
            <a:endCxn id="51" idx="2"/>
          </p:cNvCxnSpPr>
          <p:nvPr/>
        </p:nvCxnSpPr>
        <p:spPr>
          <a:xfrm>
            <a:off x="814050" y="2469974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6" name="Shape 56"/>
          <p:cNvCxnSpPr/>
          <p:nvPr/>
        </p:nvCxnSpPr>
        <p:spPr>
          <a:xfrm flipH="1">
            <a:off x="755800" y="2565425"/>
            <a:ext cx="287399" cy="180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" name="Shape 57"/>
          <p:cNvCxnSpPr/>
          <p:nvPr/>
        </p:nvCxnSpPr>
        <p:spPr>
          <a:xfrm>
            <a:off x="1969325" y="2533500"/>
            <a:ext cx="106500" cy="180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8" name="Shape 58"/>
          <p:cNvCxnSpPr>
            <a:stCxn id="52" idx="2"/>
          </p:cNvCxnSpPr>
          <p:nvPr/>
        </p:nvCxnSpPr>
        <p:spPr>
          <a:xfrm flipH="1">
            <a:off x="2065200" y="2432775"/>
            <a:ext cx="100500" cy="32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9" name="Shape 59"/>
          <p:cNvSpPr txBox="1"/>
          <p:nvPr/>
        </p:nvSpPr>
        <p:spPr>
          <a:xfrm>
            <a:off x="457200" y="2551200"/>
            <a:ext cx="1708500" cy="70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 </a:t>
            </a:r>
            <a:r>
              <a:rPr lang="en" sz="3000">
                <a:solidFill>
                  <a:srgbClr val="9900FF"/>
                </a:solidFill>
              </a:rPr>
              <a:t>484</a:t>
            </a:r>
            <a:r>
              <a:rPr lang="en" sz="3000"/>
              <a:t> +b</a:t>
            </a:r>
            <a:r>
              <a:rPr lang="en" sz="3000" baseline="30000"/>
              <a:t>2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-</a:t>
            </a:r>
            <a:r>
              <a:rPr lang="en" sz="3000">
                <a:solidFill>
                  <a:srgbClr val="FFFF00"/>
                </a:solidFill>
              </a:rPr>
              <a:t>484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969325" y="2619000"/>
            <a:ext cx="1301400" cy="5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= </a:t>
            </a:r>
            <a:r>
              <a:rPr lang="en" sz="3000">
                <a:solidFill>
                  <a:srgbClr val="00FF00"/>
                </a:solidFill>
              </a:rPr>
              <a:t>529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  -</a:t>
            </a:r>
            <a:r>
              <a:rPr lang="en" sz="3000">
                <a:solidFill>
                  <a:srgbClr val="FFFF00"/>
                </a:solidFill>
              </a:rPr>
              <a:t>484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287425" y="3704450"/>
            <a:ext cx="2618700" cy="21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" name="Shape 62"/>
          <p:cNvCxnSpPr>
            <a:stCxn id="63" idx="1"/>
          </p:cNvCxnSpPr>
          <p:nvPr/>
        </p:nvCxnSpPr>
        <p:spPr>
          <a:xfrm>
            <a:off x="987450" y="4004474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3" name="Shape 63"/>
          <p:cNvSpPr txBox="1"/>
          <p:nvPr/>
        </p:nvSpPr>
        <p:spPr>
          <a:xfrm>
            <a:off x="987450" y="3626625"/>
            <a:ext cx="2808300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    b</a:t>
            </a:r>
            <a:r>
              <a:rPr lang="en" sz="3000" baseline="30000"/>
              <a:t>2</a:t>
            </a:r>
            <a:r>
              <a:rPr lang="en" sz="3000"/>
              <a:t>=  45</a:t>
            </a:r>
          </a:p>
        </p:txBody>
      </p:sp>
      <p:cxnSp>
        <p:nvCxnSpPr>
          <p:cNvPr id="64" name="Shape 64"/>
          <p:cNvCxnSpPr/>
          <p:nvPr/>
        </p:nvCxnSpPr>
        <p:spPr>
          <a:xfrm>
            <a:off x="1319975" y="3933200"/>
            <a:ext cx="138300" cy="106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5" name="Shape 65"/>
          <p:cNvCxnSpPr/>
          <p:nvPr/>
        </p:nvCxnSpPr>
        <p:spPr>
          <a:xfrm flipH="1">
            <a:off x="1436974" y="3704450"/>
            <a:ext cx="21300" cy="361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6" name="Shape 66"/>
          <p:cNvCxnSpPr/>
          <p:nvPr/>
        </p:nvCxnSpPr>
        <p:spPr>
          <a:xfrm>
            <a:off x="1436975" y="3778950"/>
            <a:ext cx="3513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7" name="Shape 67"/>
          <p:cNvCxnSpPr/>
          <p:nvPr/>
        </p:nvCxnSpPr>
        <p:spPr>
          <a:xfrm>
            <a:off x="2086375" y="3951225"/>
            <a:ext cx="127799" cy="106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2214175" y="3699050"/>
            <a:ext cx="0" cy="37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9" name="Shape 69"/>
          <p:cNvCxnSpPr/>
          <p:nvPr/>
        </p:nvCxnSpPr>
        <p:spPr>
          <a:xfrm rot="10800000" flipH="1">
            <a:off x="2214175" y="3695300"/>
            <a:ext cx="532199" cy="10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0" name="Shape 70"/>
          <p:cNvCxnSpPr/>
          <p:nvPr/>
        </p:nvCxnSpPr>
        <p:spPr>
          <a:xfrm flipH="1">
            <a:off x="575849" y="2820000"/>
            <a:ext cx="784500" cy="665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1" name="Shape 71"/>
          <p:cNvSpPr txBox="1"/>
          <p:nvPr/>
        </p:nvSpPr>
        <p:spPr>
          <a:xfrm>
            <a:off x="1459650" y="4239900"/>
            <a:ext cx="1250999" cy="38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b=</a:t>
            </a:r>
            <a:r>
              <a:rPr lang="en" sz="3000">
                <a:solidFill>
                  <a:srgbClr val="FF0000"/>
                </a:solidFill>
              </a:rPr>
              <a:t>6.7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8504650" y="3513312"/>
            <a:ext cx="351300" cy="28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225475" y="4193950"/>
            <a:ext cx="7837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Pythagorean Theorem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5317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a</a:t>
            </a:r>
            <a:r>
              <a:rPr lang="en" baseline="30000"/>
              <a:t>2</a:t>
            </a:r>
            <a:r>
              <a:rPr lang="en"/>
              <a:t>+b</a:t>
            </a:r>
            <a:r>
              <a:rPr lang="en" baseline="30000"/>
              <a:t>2</a:t>
            </a:r>
            <a:r>
              <a:rPr lang="en"/>
              <a:t>=c</a:t>
            </a:r>
            <a:r>
              <a:rPr lang="en" baseline="30000"/>
              <a:t>2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>
                <a:solidFill>
                  <a:srgbClr val="FF00FF"/>
                </a:solidFill>
              </a:rPr>
              <a:t>10</a:t>
            </a:r>
            <a:r>
              <a:rPr lang="en" baseline="30000"/>
              <a:t>2</a:t>
            </a:r>
            <a:r>
              <a:rPr lang="en"/>
              <a:t>+</a:t>
            </a:r>
            <a:r>
              <a:rPr lang="en">
                <a:solidFill>
                  <a:srgbClr val="0000FF"/>
                </a:solidFill>
              </a:rPr>
              <a:t>30</a:t>
            </a:r>
            <a:r>
              <a:rPr lang="en" baseline="30000"/>
              <a:t>2</a:t>
            </a:r>
            <a:r>
              <a:rPr lang="en"/>
              <a:t>=c</a:t>
            </a:r>
            <a:r>
              <a:rPr lang="en" baseline="30000"/>
              <a:t>2</a:t>
            </a:r>
          </a:p>
          <a:p>
            <a:pPr>
              <a:spcBef>
                <a:spcPts val="0"/>
              </a:spcBef>
              <a:buNone/>
            </a:pPr>
            <a:endParaRPr sz="2400" baseline="30000"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2450" y="1886600"/>
            <a:ext cx="1257299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7959750" y="2651200"/>
            <a:ext cx="466799" cy="24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188975" y="3455475"/>
            <a:ext cx="407100" cy="24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30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45600" y="2348500"/>
            <a:ext cx="1038300" cy="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10</a:t>
            </a:r>
            <a:r>
              <a:rPr lang="en" sz="1800"/>
              <a:t>x</a:t>
            </a:r>
            <a:r>
              <a:rPr lang="en" sz="1800">
                <a:solidFill>
                  <a:srgbClr val="FF00FF"/>
                </a:solidFill>
              </a:rPr>
              <a:t>10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1559337" y="2323375"/>
            <a:ext cx="1038300" cy="24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30</a:t>
            </a:r>
            <a:r>
              <a:rPr lang="en" sz="1800"/>
              <a:t>x</a:t>
            </a:r>
            <a:r>
              <a:rPr lang="en" sz="1800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45600" y="2899600"/>
            <a:ext cx="524699" cy="24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6" name="Shape 86"/>
          <p:cNvCxnSpPr/>
          <p:nvPr/>
        </p:nvCxnSpPr>
        <p:spPr>
          <a:xfrm>
            <a:off x="683300" y="2272125"/>
            <a:ext cx="249600" cy="22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7" name="Shape 87"/>
          <p:cNvCxnSpPr/>
          <p:nvPr/>
        </p:nvCxnSpPr>
        <p:spPr>
          <a:xfrm rot="10800000" flipH="1">
            <a:off x="920500" y="2272124"/>
            <a:ext cx="212099" cy="22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8" name="Shape 88"/>
          <p:cNvCxnSpPr/>
          <p:nvPr/>
        </p:nvCxnSpPr>
        <p:spPr>
          <a:xfrm>
            <a:off x="1582725" y="2234775"/>
            <a:ext cx="190500" cy="299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9" name="Shape 89"/>
          <p:cNvCxnSpPr/>
          <p:nvPr/>
        </p:nvCxnSpPr>
        <p:spPr>
          <a:xfrm flipH="1">
            <a:off x="1757474" y="2214362"/>
            <a:ext cx="244800" cy="340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0" name="Shape 90"/>
          <p:cNvCxnSpPr/>
          <p:nvPr/>
        </p:nvCxnSpPr>
        <p:spPr>
          <a:xfrm>
            <a:off x="815700" y="2651200"/>
            <a:ext cx="184500" cy="413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1" name="Shape 91"/>
          <p:cNvCxnSpPr/>
          <p:nvPr/>
        </p:nvCxnSpPr>
        <p:spPr>
          <a:xfrm flipH="1">
            <a:off x="920500" y="2637550"/>
            <a:ext cx="340199" cy="440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2" name="Shape 92"/>
          <p:cNvCxnSpPr/>
          <p:nvPr/>
        </p:nvCxnSpPr>
        <p:spPr>
          <a:xfrm>
            <a:off x="1757475" y="2714950"/>
            <a:ext cx="312899" cy="285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3" name="Shape 93"/>
          <p:cNvCxnSpPr>
            <a:endCxn id="84" idx="2"/>
          </p:cNvCxnSpPr>
          <p:nvPr/>
        </p:nvCxnSpPr>
        <p:spPr>
          <a:xfrm>
            <a:off x="2078487" y="2571775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4" name="Shape 94"/>
          <p:cNvCxnSpPr/>
          <p:nvPr/>
        </p:nvCxnSpPr>
        <p:spPr>
          <a:xfrm flipH="1">
            <a:off x="2020274" y="2694550"/>
            <a:ext cx="163200" cy="326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5" name="Shape 95"/>
          <p:cNvSpPr txBox="1"/>
          <p:nvPr/>
        </p:nvSpPr>
        <p:spPr>
          <a:xfrm>
            <a:off x="645600" y="2950650"/>
            <a:ext cx="1038300" cy="2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9900FF"/>
                </a:solidFill>
              </a:rPr>
              <a:t>100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757475" y="2950650"/>
            <a:ext cx="1152299" cy="32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00FF00"/>
                </a:solidFill>
              </a:rPr>
              <a:t>900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1143000" y="3477975"/>
            <a:ext cx="449100" cy="421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8" name="Shape 98"/>
          <p:cNvCxnSpPr/>
          <p:nvPr/>
        </p:nvCxnSpPr>
        <p:spPr>
          <a:xfrm flipH="1">
            <a:off x="1578550" y="3518800"/>
            <a:ext cx="435299" cy="39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9" name="Shape 99"/>
          <p:cNvSpPr txBox="1"/>
          <p:nvPr/>
        </p:nvSpPr>
        <p:spPr>
          <a:xfrm>
            <a:off x="1178700" y="3831775"/>
            <a:ext cx="1810199" cy="3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1000</a:t>
            </a:r>
            <a:r>
              <a:rPr lang="en" sz="3000"/>
              <a:t> = c</a:t>
            </a:r>
            <a:r>
              <a:rPr lang="en" sz="3000" baseline="30000"/>
              <a:t>2</a:t>
            </a:r>
          </a:p>
        </p:txBody>
      </p:sp>
      <p:cxnSp>
        <p:nvCxnSpPr>
          <p:cNvPr id="100" name="Shape 100"/>
          <p:cNvCxnSpPr/>
          <p:nvPr/>
        </p:nvCxnSpPr>
        <p:spPr>
          <a:xfrm>
            <a:off x="870850" y="4199175"/>
            <a:ext cx="299399" cy="21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1" name="Shape 101"/>
          <p:cNvCxnSpPr>
            <a:endCxn id="99" idx="1"/>
          </p:cNvCxnSpPr>
          <p:nvPr/>
        </p:nvCxnSpPr>
        <p:spPr>
          <a:xfrm rot="10800000" flipH="1">
            <a:off x="1156500" y="3988224"/>
            <a:ext cx="22200" cy="45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2" name="Shape 102"/>
          <p:cNvCxnSpPr>
            <a:stCxn id="99" idx="1"/>
          </p:cNvCxnSpPr>
          <p:nvPr/>
        </p:nvCxnSpPr>
        <p:spPr>
          <a:xfrm>
            <a:off x="1178700" y="3988225"/>
            <a:ext cx="10887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3" name="Shape 103"/>
          <p:cNvCxnSpPr/>
          <p:nvPr/>
        </p:nvCxnSpPr>
        <p:spPr>
          <a:xfrm>
            <a:off x="2422075" y="4199175"/>
            <a:ext cx="108899" cy="190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4" name="Shape 104"/>
          <p:cNvCxnSpPr/>
          <p:nvPr/>
        </p:nvCxnSpPr>
        <p:spPr>
          <a:xfrm>
            <a:off x="2530925" y="4063100"/>
            <a:ext cx="0" cy="435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5" name="Shape 105"/>
          <p:cNvCxnSpPr>
            <a:endCxn id="99" idx="3"/>
          </p:cNvCxnSpPr>
          <p:nvPr/>
        </p:nvCxnSpPr>
        <p:spPr>
          <a:xfrm rot="10800000" flipH="1">
            <a:off x="2503799" y="3988225"/>
            <a:ext cx="485100" cy="4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6" name="Shape 106"/>
          <p:cNvSpPr txBox="1"/>
          <p:nvPr/>
        </p:nvSpPr>
        <p:spPr>
          <a:xfrm>
            <a:off x="1374325" y="4607375"/>
            <a:ext cx="1810199" cy="61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31.62</a:t>
            </a:r>
            <a:r>
              <a:rPr lang="en" sz="3000"/>
              <a:t>=C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024362" y="1182151"/>
            <a:ext cx="3642600" cy="38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write the promblem out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time the </a:t>
            </a:r>
            <a:r>
              <a:rPr lang="en" sz="1800">
                <a:solidFill>
                  <a:srgbClr val="FF00FF"/>
                </a:solidFill>
              </a:rPr>
              <a:t>10 </a:t>
            </a:r>
            <a:r>
              <a:rPr lang="en" sz="1800"/>
              <a:t>by the same number (10)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equal </a:t>
            </a:r>
            <a:r>
              <a:rPr lang="en" sz="1800">
                <a:solidFill>
                  <a:srgbClr val="9900FF"/>
                </a:solidFill>
              </a:rPr>
              <a:t>100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do the same with </a:t>
            </a:r>
            <a:r>
              <a:rPr lang="en" sz="1800">
                <a:solidFill>
                  <a:srgbClr val="0000FF"/>
                </a:solidFill>
              </a:rPr>
              <a:t>30</a:t>
            </a:r>
            <a:r>
              <a:rPr lang="en" sz="1800"/>
              <a:t> times it by the same number (</a:t>
            </a:r>
            <a:r>
              <a:rPr lang="en" sz="1800">
                <a:solidFill>
                  <a:srgbClr val="0000FF"/>
                </a:solidFill>
              </a:rPr>
              <a:t>30</a:t>
            </a:r>
            <a:r>
              <a:rPr lang="en" sz="1800"/>
              <a:t>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equal </a:t>
            </a:r>
            <a:r>
              <a:rPr lang="en" sz="1800">
                <a:solidFill>
                  <a:srgbClr val="00FF00"/>
                </a:solidFill>
              </a:rPr>
              <a:t>900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add the </a:t>
            </a:r>
            <a:r>
              <a:rPr lang="en" sz="1800">
                <a:solidFill>
                  <a:srgbClr val="9900FF"/>
                </a:solidFill>
              </a:rPr>
              <a:t>100 </a:t>
            </a:r>
            <a:r>
              <a:rPr lang="en" sz="1800"/>
              <a:t>and</a:t>
            </a:r>
            <a:r>
              <a:rPr lang="en" sz="1800">
                <a:solidFill>
                  <a:srgbClr val="00FF00"/>
                </a:solidFill>
              </a:rPr>
              <a:t> 900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equal </a:t>
            </a:r>
            <a:r>
              <a:rPr lang="en" sz="1800">
                <a:solidFill>
                  <a:srgbClr val="FFFF00"/>
                </a:solidFill>
              </a:rPr>
              <a:t>1000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square root the </a:t>
            </a:r>
            <a:r>
              <a:rPr lang="en" sz="1800">
                <a:solidFill>
                  <a:srgbClr val="FFFF00"/>
                </a:solidFill>
              </a:rPr>
              <a:t>1000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equal </a:t>
            </a:r>
            <a:r>
              <a:rPr lang="en" sz="1800">
                <a:solidFill>
                  <a:srgbClr val="FF0000"/>
                </a:solidFill>
              </a:rPr>
              <a:t>31.62</a:t>
            </a:r>
            <a:r>
              <a:rPr lang="en" sz="1800"/>
              <a:t>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FF0000"/>
                </a:solidFill>
              </a:rPr>
              <a:t>31.62 </a:t>
            </a:r>
            <a:r>
              <a:rPr lang="en" sz="1800"/>
              <a:t>equals 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Solving for X</a:t>
            </a:r>
          </a:p>
        </p:txBody>
      </p:sp>
      <p:cxnSp>
        <p:nvCxnSpPr>
          <p:cNvPr id="113" name="Shape 113"/>
          <p:cNvCxnSpPr/>
          <p:nvPr/>
        </p:nvCxnSpPr>
        <p:spPr>
          <a:xfrm>
            <a:off x="992950" y="1638375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750" y="1279725"/>
            <a:ext cx="3635999" cy="310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709450" y="1218625"/>
            <a:ext cx="3847500" cy="49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important information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59225" y="1661750"/>
            <a:ext cx="3636000" cy="348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changing positives (+) to negatives (-)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rounding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bring down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finding x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what you do to one side you do to the other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77725" y="55900"/>
            <a:ext cx="30491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solving for x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5791700" y="1063375"/>
            <a:ext cx="28173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14</a:t>
            </a:r>
            <a:r>
              <a:rPr lang="en"/>
              <a:t>x+</a:t>
            </a:r>
            <a:r>
              <a:rPr lang="en">
                <a:solidFill>
                  <a:srgbClr val="FF00FF"/>
                </a:solidFill>
              </a:rPr>
              <a:t>20</a:t>
            </a:r>
            <a:r>
              <a:rPr lang="en"/>
              <a:t>= </a:t>
            </a:r>
            <a:r>
              <a:rPr lang="en">
                <a:solidFill>
                  <a:srgbClr val="FFFF00"/>
                </a:solidFill>
              </a:rPr>
              <a:t>30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</a:t>
            </a:r>
            <a:r>
              <a:rPr lang="en">
                <a:solidFill>
                  <a:srgbClr val="0000FF"/>
                </a:solidFill>
              </a:rPr>
              <a:t>-20</a:t>
            </a:r>
            <a:r>
              <a:rPr lang="en"/>
              <a:t>  -</a:t>
            </a:r>
            <a:r>
              <a:rPr lang="en">
                <a:solidFill>
                  <a:srgbClr val="00FFFF"/>
                </a:solidFill>
              </a:rPr>
              <a:t>20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14</a:t>
            </a:r>
            <a:r>
              <a:rPr lang="en"/>
              <a:t>x  =    </a:t>
            </a:r>
            <a:r>
              <a:rPr lang="en">
                <a:solidFill>
                  <a:srgbClr val="FF0000"/>
                </a:solidFill>
              </a:rPr>
              <a:t>10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14</a:t>
            </a:r>
            <a:r>
              <a:rPr lang="en"/>
              <a:t>          </a:t>
            </a:r>
            <a:r>
              <a:rPr lang="en">
                <a:solidFill>
                  <a:srgbClr val="FF9900"/>
                </a:solidFill>
              </a:rPr>
              <a:t>14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x= </a:t>
            </a:r>
            <a:r>
              <a:rPr lang="en">
                <a:solidFill>
                  <a:srgbClr val="00FF00"/>
                </a:solidFill>
              </a:rPr>
              <a:t>0.7</a:t>
            </a:r>
          </a:p>
        </p:txBody>
      </p:sp>
      <p:sp>
        <p:nvSpPr>
          <p:cNvPr id="123" name="Shape 123"/>
          <p:cNvSpPr/>
          <p:nvPr/>
        </p:nvSpPr>
        <p:spPr>
          <a:xfrm>
            <a:off x="6016675" y="1713675"/>
            <a:ext cx="272999" cy="3818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24" name="Shape 124"/>
          <p:cNvCxnSpPr/>
          <p:nvPr/>
        </p:nvCxnSpPr>
        <p:spPr>
          <a:xfrm flipH="1">
            <a:off x="6562174" y="1331575"/>
            <a:ext cx="586800" cy="7368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5" name="Shape 125"/>
          <p:cNvCxnSpPr/>
          <p:nvPr/>
        </p:nvCxnSpPr>
        <p:spPr>
          <a:xfrm rot="10800000" flipH="1">
            <a:off x="5723300" y="2273025"/>
            <a:ext cx="2346599" cy="1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6" name="Shape 126"/>
          <p:cNvSpPr/>
          <p:nvPr/>
        </p:nvSpPr>
        <p:spPr>
          <a:xfrm>
            <a:off x="5518700" y="2906100"/>
            <a:ext cx="272999" cy="313799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7063850" y="2851525"/>
            <a:ext cx="272999" cy="313799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28" name="Shape 128"/>
          <p:cNvCxnSpPr/>
          <p:nvPr/>
        </p:nvCxnSpPr>
        <p:spPr>
          <a:xfrm>
            <a:off x="5518700" y="3350775"/>
            <a:ext cx="24150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9" name="Shape 129"/>
          <p:cNvSpPr txBox="1"/>
          <p:nvPr/>
        </p:nvSpPr>
        <p:spPr>
          <a:xfrm>
            <a:off x="159900" y="1165500"/>
            <a:ext cx="4820099" cy="379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write problem out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change the postive </a:t>
            </a:r>
            <a:r>
              <a:rPr lang="en" sz="1800">
                <a:solidFill>
                  <a:srgbClr val="FF00FF"/>
                </a:solidFill>
              </a:rPr>
              <a:t>20</a:t>
            </a:r>
            <a:r>
              <a:rPr lang="en" sz="1800"/>
              <a:t> to a negative </a:t>
            </a:r>
            <a:r>
              <a:rPr lang="en" sz="1800">
                <a:solidFill>
                  <a:srgbClr val="0000FF"/>
                </a:solidFill>
              </a:rPr>
              <a:t>-20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because it would be the opitcat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FF00FF"/>
                </a:solidFill>
              </a:rPr>
              <a:t>+20</a:t>
            </a:r>
            <a:r>
              <a:rPr lang="en" sz="1800"/>
              <a:t> and</a:t>
            </a:r>
            <a:r>
              <a:rPr lang="en" sz="1800">
                <a:solidFill>
                  <a:srgbClr val="0000FF"/>
                </a:solidFill>
              </a:rPr>
              <a:t> -20</a:t>
            </a:r>
            <a:r>
              <a:rPr lang="en" sz="1800"/>
              <a:t> equal 0 so cross it out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what you do to one side you do to the other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with the</a:t>
            </a:r>
            <a:r>
              <a:rPr lang="en" sz="1800">
                <a:solidFill>
                  <a:srgbClr val="FFFF00"/>
                </a:solidFill>
              </a:rPr>
              <a:t> 30</a:t>
            </a:r>
            <a:r>
              <a:rPr lang="en" sz="1800"/>
              <a:t> subtract by </a:t>
            </a:r>
            <a:r>
              <a:rPr lang="en" sz="1800">
                <a:solidFill>
                  <a:srgbClr val="00FFFF"/>
                </a:solidFill>
              </a:rPr>
              <a:t>20</a:t>
            </a:r>
            <a:r>
              <a:rPr lang="en" sz="1800"/>
              <a:t> equal </a:t>
            </a:r>
            <a:r>
              <a:rPr lang="en" sz="1800">
                <a:solidFill>
                  <a:srgbClr val="FF0000"/>
                </a:solidFill>
              </a:rPr>
              <a:t>10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bring down the </a:t>
            </a:r>
            <a:r>
              <a:rPr lang="en" sz="1800">
                <a:solidFill>
                  <a:srgbClr val="9900FF"/>
                </a:solidFill>
              </a:rPr>
              <a:t>14</a:t>
            </a:r>
            <a:r>
              <a:rPr lang="en" sz="1800"/>
              <a:t>x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divide the </a:t>
            </a:r>
            <a:r>
              <a:rPr lang="en" sz="1800">
                <a:solidFill>
                  <a:srgbClr val="9900FF"/>
                </a:solidFill>
              </a:rPr>
              <a:t>14</a:t>
            </a:r>
            <a:r>
              <a:rPr lang="en" sz="1800"/>
              <a:t> by the same number </a:t>
            </a:r>
            <a:r>
              <a:rPr lang="en" sz="1800">
                <a:solidFill>
                  <a:srgbClr val="FF9900"/>
                </a:solidFill>
              </a:rPr>
              <a:t>14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because we have to get x by it self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what you do to one side you do the the other side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divide</a:t>
            </a:r>
            <a:r>
              <a:rPr lang="en" sz="1800">
                <a:solidFill>
                  <a:srgbClr val="FF9900"/>
                </a:solidFill>
              </a:rPr>
              <a:t> 14 </a:t>
            </a:r>
            <a:r>
              <a:rPr lang="en" sz="1800"/>
              <a:t>with the </a:t>
            </a:r>
            <a:r>
              <a:rPr lang="en" sz="1800">
                <a:solidFill>
                  <a:srgbClr val="FF0000"/>
                </a:solidFill>
              </a:rPr>
              <a:t>10</a:t>
            </a:r>
            <a:r>
              <a:rPr lang="en" sz="1800"/>
              <a:t> equal</a:t>
            </a:r>
            <a:r>
              <a:rPr lang="en" sz="1800">
                <a:solidFill>
                  <a:srgbClr val="00FF00"/>
                </a:solidFill>
              </a:rPr>
              <a:t> 0.7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FF00"/>
                </a:solidFill>
              </a:rPr>
              <a:t>0.7</a:t>
            </a:r>
            <a:r>
              <a:rPr lang="en" sz="1800"/>
              <a:t> is equal to x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73025" y="110400"/>
            <a:ext cx="33972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solving for x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749800" y="1069725"/>
            <a:ext cx="36719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</a:t>
            </a:r>
            <a:r>
              <a:rPr lang="en">
                <a:solidFill>
                  <a:srgbClr val="FF0000"/>
                </a:solidFill>
              </a:rPr>
              <a:t>12x </a:t>
            </a:r>
            <a:r>
              <a:rPr lang="en">
                <a:solidFill>
                  <a:srgbClr val="FF00FF"/>
                </a:solidFill>
              </a:rPr>
              <a:t>-17</a:t>
            </a:r>
            <a:r>
              <a:rPr lang="en"/>
              <a:t>=  </a:t>
            </a:r>
            <a:r>
              <a:rPr lang="en">
                <a:solidFill>
                  <a:srgbClr val="9900FF"/>
                </a:solidFill>
              </a:rPr>
              <a:t>25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</a:t>
            </a:r>
            <a:r>
              <a:rPr lang="en">
                <a:solidFill>
                  <a:srgbClr val="00FF00"/>
                </a:solidFill>
              </a:rPr>
              <a:t>+17</a:t>
            </a:r>
            <a:r>
              <a:rPr lang="en"/>
              <a:t>. +</a:t>
            </a:r>
            <a:r>
              <a:rPr lang="en">
                <a:solidFill>
                  <a:srgbClr val="00FFFF"/>
                </a:solidFill>
              </a:rPr>
              <a:t>17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</a:t>
            </a:r>
            <a:r>
              <a:rPr lang="en">
                <a:solidFill>
                  <a:srgbClr val="FF0000"/>
                </a:solidFill>
              </a:rPr>
              <a:t>12x </a:t>
            </a:r>
            <a:r>
              <a:rPr lang="en"/>
              <a:t>        </a:t>
            </a:r>
            <a:r>
              <a:rPr lang="en">
                <a:solidFill>
                  <a:srgbClr val="A64D79"/>
                </a:solidFill>
              </a:rPr>
              <a:t> 42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➗</a:t>
            </a:r>
            <a:r>
              <a:rPr lang="en">
                <a:solidFill>
                  <a:srgbClr val="FF9900"/>
                </a:solidFill>
              </a:rPr>
              <a:t>12</a:t>
            </a:r>
            <a:r>
              <a:rPr lang="en"/>
              <a:t>        ➗</a:t>
            </a:r>
            <a:r>
              <a:rPr lang="en">
                <a:solidFill>
                  <a:srgbClr val="FF9900"/>
                </a:solidFill>
              </a:rPr>
              <a:t>12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X   =     </a:t>
            </a:r>
            <a:r>
              <a:rPr lang="en">
                <a:solidFill>
                  <a:srgbClr val="FFFF00"/>
                </a:solidFill>
              </a:rPr>
              <a:t>3.5</a:t>
            </a:r>
          </a:p>
        </p:txBody>
      </p:sp>
      <p:cxnSp>
        <p:nvCxnSpPr>
          <p:cNvPr id="136" name="Shape 136"/>
          <p:cNvCxnSpPr/>
          <p:nvPr/>
        </p:nvCxnSpPr>
        <p:spPr>
          <a:xfrm>
            <a:off x="5080000" y="2209799"/>
            <a:ext cx="2546400" cy="12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7" name="Shape 137"/>
          <p:cNvCxnSpPr/>
          <p:nvPr/>
        </p:nvCxnSpPr>
        <p:spPr>
          <a:xfrm>
            <a:off x="6050722" y="1263650"/>
            <a:ext cx="407100" cy="850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8" name="Shape 138"/>
          <p:cNvCxnSpPr/>
          <p:nvPr/>
        </p:nvCxnSpPr>
        <p:spPr>
          <a:xfrm rot="10800000" flipH="1">
            <a:off x="4749800" y="3264000"/>
            <a:ext cx="2819400" cy="12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9" name="Shape 139"/>
          <p:cNvCxnSpPr/>
          <p:nvPr/>
        </p:nvCxnSpPr>
        <p:spPr>
          <a:xfrm>
            <a:off x="5134575" y="2397300"/>
            <a:ext cx="812700" cy="86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0" name="Shape 140"/>
          <p:cNvSpPr txBox="1"/>
          <p:nvPr/>
        </p:nvSpPr>
        <p:spPr>
          <a:xfrm>
            <a:off x="0" y="967800"/>
            <a:ext cx="4406699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Write problem out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Change the nagitive to a positive 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What you do to one side you do to the other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Add </a:t>
            </a:r>
            <a:r>
              <a:rPr lang="en" sz="1700">
                <a:solidFill>
                  <a:srgbClr val="FF00FF"/>
                </a:solidFill>
              </a:rPr>
              <a:t>-17</a:t>
            </a:r>
            <a:r>
              <a:rPr lang="en" sz="1700"/>
              <a:t> and </a:t>
            </a:r>
            <a:r>
              <a:rPr lang="en" sz="1700">
                <a:solidFill>
                  <a:srgbClr val="00FF00"/>
                </a:solidFill>
              </a:rPr>
              <a:t>+17</a:t>
            </a:r>
            <a:r>
              <a:rPr lang="en" sz="1700"/>
              <a:t> 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It equal to 0 cross it out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Now with the </a:t>
            </a:r>
            <a:r>
              <a:rPr lang="en" sz="1700">
                <a:solidFill>
                  <a:srgbClr val="9900FF"/>
                </a:solidFill>
              </a:rPr>
              <a:t>25</a:t>
            </a:r>
            <a:r>
              <a:rPr lang="en" sz="1700"/>
              <a:t> add it by </a:t>
            </a:r>
            <a:r>
              <a:rPr lang="en" sz="1700">
                <a:solidFill>
                  <a:srgbClr val="00FFFF"/>
                </a:solidFill>
              </a:rPr>
              <a:t>17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Bring down the </a:t>
            </a:r>
            <a:r>
              <a:rPr lang="en" sz="1700">
                <a:solidFill>
                  <a:srgbClr val="FF0000"/>
                </a:solidFill>
              </a:rPr>
              <a:t>12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Get x by it self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Divided the </a:t>
            </a:r>
            <a:r>
              <a:rPr lang="en" sz="1700">
                <a:solidFill>
                  <a:srgbClr val="FF0000"/>
                </a:solidFill>
              </a:rPr>
              <a:t>12</a:t>
            </a:r>
            <a:r>
              <a:rPr lang="en" sz="1700"/>
              <a:t> by the same number (</a:t>
            </a:r>
            <a:r>
              <a:rPr lang="en" sz="1700">
                <a:solidFill>
                  <a:srgbClr val="FF9900"/>
                </a:solidFill>
              </a:rPr>
              <a:t>12</a:t>
            </a:r>
            <a:r>
              <a:rPr lang="en" sz="1700"/>
              <a:t>)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What you do to one side you do the the other side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Divided </a:t>
            </a:r>
            <a:r>
              <a:rPr lang="en" sz="1700">
                <a:solidFill>
                  <a:srgbClr val="A64D79"/>
                </a:solidFill>
              </a:rPr>
              <a:t>42</a:t>
            </a:r>
            <a:r>
              <a:rPr lang="en" sz="1700"/>
              <a:t> by </a:t>
            </a:r>
            <a:r>
              <a:rPr lang="en" sz="1700">
                <a:solidFill>
                  <a:srgbClr val="FF9900"/>
                </a:solidFill>
              </a:rPr>
              <a:t>12</a:t>
            </a:r>
          </a:p>
          <a:p>
            <a:pPr marL="457200" lvl="0" indent="-3365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/>
              <a:t>Equal </a:t>
            </a:r>
            <a:r>
              <a:rPr lang="en" sz="1700">
                <a:solidFill>
                  <a:srgbClr val="FFFF00"/>
                </a:solidFill>
              </a:rPr>
              <a:t>3.5 </a:t>
            </a:r>
          </a:p>
          <a:p>
            <a:pPr marL="457200" lvl="0" indent="-33655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700">
                <a:solidFill>
                  <a:srgbClr val="FFFF00"/>
                </a:solidFill>
              </a:rPr>
              <a:t>3.5</a:t>
            </a:r>
            <a:r>
              <a:rPr lang="en" sz="1700"/>
              <a:t> is x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266200" y="13206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http://etc.usf.edu/clipart/41400/41477/rt_tri_55-35_41477.htm</a:t>
            </a:r>
            <a:r>
              <a:rPr lang="en" sz="1400"/>
              <a:t> (right triangle)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http://ncalculators.com/number-conversion/pythagoras-theorem.htm</a:t>
            </a:r>
            <a:r>
              <a:rPr lang="en" sz="1400"/>
              <a:t> (a</a:t>
            </a:r>
            <a:r>
              <a:rPr lang="en" sz="1400" baseline="30000"/>
              <a:t>2</a:t>
            </a:r>
            <a:r>
              <a:rPr lang="en" sz="1400"/>
              <a:t>+b</a:t>
            </a:r>
            <a:r>
              <a:rPr lang="en" sz="1400" baseline="30000"/>
              <a:t>2</a:t>
            </a:r>
            <a:r>
              <a:rPr lang="en" sz="1400"/>
              <a:t>+c</a:t>
            </a:r>
            <a:r>
              <a:rPr lang="en" sz="1400" baseline="30000"/>
              <a:t>2</a:t>
            </a:r>
            <a:r>
              <a:rPr lang="en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http://www.1728.org/pytproof.htm</a:t>
            </a:r>
            <a:r>
              <a:rPr lang="en" sz="14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(solving for C = hypotenuse)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http://www.wikihow.com/Solve-Two-Step-Algebraic-Equations</a:t>
            </a:r>
            <a:r>
              <a:rPr lang="en" sz="1400"/>
              <a:t> (solving for x)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  <p:cxnSp>
        <p:nvCxnSpPr>
          <p:cNvPr id="147" name="Shape 147"/>
          <p:cNvCxnSpPr/>
          <p:nvPr/>
        </p:nvCxnSpPr>
        <p:spPr>
          <a:xfrm flipH="1">
            <a:off x="5352074" y="1320625"/>
            <a:ext cx="119100" cy="59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On-screen Show (16:9)</PresentationFormat>
  <Paragraphs>102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light-gradient</vt:lpstr>
      <vt:lpstr>Solving for X &amp;       Pythagorean theorem</vt:lpstr>
      <vt:lpstr>Pythagorean Theorem</vt:lpstr>
      <vt:lpstr>Pythagorean Theorem</vt:lpstr>
      <vt:lpstr>Pythagorean Theorem</vt:lpstr>
      <vt:lpstr>Solving for X</vt:lpstr>
      <vt:lpstr>solving for x</vt:lpstr>
      <vt:lpstr>solving for x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for X &amp;       Pythagorean theorem</dc:title>
  <dc:creator>Amanda Batten</dc:creator>
  <cp:lastModifiedBy>Amanda Batten</cp:lastModifiedBy>
  <cp:revision>1</cp:revision>
  <dcterms:modified xsi:type="dcterms:W3CDTF">2015-03-31T13:46:58Z</dcterms:modified>
</cp:coreProperties>
</file>